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</p:sldMasterIdLst>
  <p:notesMasterIdLst>
    <p:notesMasterId r:id="rId38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81" r:id="rId28"/>
    <p:sldId id="274" r:id="rId29"/>
    <p:sldId id="282" r:id="rId30"/>
    <p:sldId id="275" r:id="rId31"/>
    <p:sldId id="276" r:id="rId32"/>
    <p:sldId id="277" r:id="rId33"/>
    <p:sldId id="278" r:id="rId34"/>
    <p:sldId id="279" r:id="rId35"/>
    <p:sldId id="280" r:id="rId36"/>
    <p:sldId id="283" r:id="rId3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88"/>
  </p:normalViewPr>
  <p:slideViewPr>
    <p:cSldViewPr snapToGrid="0" snapToObjects="1">
      <p:cViewPr varScale="1">
        <p:scale>
          <a:sx n="143" d="100"/>
          <a:sy n="143" d="100"/>
        </p:scale>
        <p:origin x="760" y="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9" Type="http://schemas.openxmlformats.org/officeDocument/2006/relationships/slideMaster" Target="slideMasters/slideMaster9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37" Type="http://schemas.openxmlformats.org/officeDocument/2006/relationships/slide" Target="slides/slide28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GT" sz="2000">
                <a:latin typeface="Arial"/>
              </a:rPr>
              <a:t>Pulse para editar el formato de las notas</a:t>
            </a:r>
            <a:endParaRPr/>
          </a:p>
        </p:txBody>
      </p:sp>
      <p:sp>
        <p:nvSpPr>
          <p:cNvPr id="33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GT" sz="1400">
                <a:latin typeface="Times New Roman"/>
              </a:rPr>
              <a:t>&lt;encabezamiento&gt;</a:t>
            </a:r>
            <a:endParaRPr/>
          </a:p>
        </p:txBody>
      </p:sp>
      <p:sp>
        <p:nvSpPr>
          <p:cNvPr id="338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s-GT" sz="1400">
                <a:latin typeface="Times New Roman"/>
              </a:rPr>
              <a:t>&lt;fecha/hora&gt;</a:t>
            </a:r>
            <a:endParaRPr/>
          </a:p>
        </p:txBody>
      </p:sp>
      <p:sp>
        <p:nvSpPr>
          <p:cNvPr id="339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s-GT" sz="1400">
                <a:latin typeface="Times New Roman"/>
              </a:rPr>
              <a:t>&lt;pie de página&gt;</a:t>
            </a:r>
            <a:endParaRPr/>
          </a:p>
        </p:txBody>
      </p:sp>
      <p:sp>
        <p:nvSpPr>
          <p:cNvPr id="340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C972AC5E-578B-4878-95C7-3F050165C3F8}" type="slidenum">
              <a:rPr lang="es-GT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31" name="CustomShape 2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84AC7DC7-B28D-41C5-ACDC-246EA143A2C0}" type="slidenum">
              <a:rPr lang="es-GT" sz="1200" strike="noStrike">
                <a:solidFill>
                  <a:srgbClr val="000000"/>
                </a:solidFill>
                <a:latin typeface="+mn-lt"/>
                <a:ea typeface="+mn-ea"/>
              </a:rPr>
              <a:t>15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png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png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png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34" name="Picture 333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35" name="Picture 334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6" name="Picture 35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2" name="Picture 71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09" name="Picture 108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46" name="Picture 145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47" name="Picture 146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83" name="Picture 182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8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20" name="Picture 219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21" name="Picture 220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2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57" name="Picture 256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58" name="Picture 257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6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7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294" name="Picture 293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295" name="Picture 294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14" Type="http://schemas.openxmlformats.org/officeDocument/2006/relationships/image" Target="../media/image4.jpeg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6.xml"/></Relationships>
</file>

<file path=ppt/slideMasters/_rels/slideMaster5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49.xml"/><Relationship Id="rId2" Type="http://schemas.openxmlformats.org/officeDocument/2006/relationships/slideLayout" Target="../slideLayouts/slideLayout50.xml"/><Relationship Id="rId3" Type="http://schemas.openxmlformats.org/officeDocument/2006/relationships/slideLayout" Target="../slideLayouts/slideLayout51.xml"/><Relationship Id="rId4" Type="http://schemas.openxmlformats.org/officeDocument/2006/relationships/slideLayout" Target="../slideLayouts/slideLayout52.xml"/><Relationship Id="rId5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5.xml"/><Relationship Id="rId8" Type="http://schemas.openxmlformats.org/officeDocument/2006/relationships/slideLayout" Target="../slideLayouts/slideLayout56.xml"/><Relationship Id="rId9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8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2.xml"/><Relationship Id="rId13" Type="http://schemas.openxmlformats.org/officeDocument/2006/relationships/theme" Target="../theme/theme6.xm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61.xml"/><Relationship Id="rId2" Type="http://schemas.openxmlformats.org/officeDocument/2006/relationships/slideLayout" Target="../slideLayouts/slideLayout62.xml"/><Relationship Id="rId3" Type="http://schemas.openxmlformats.org/officeDocument/2006/relationships/slideLayout" Target="../slideLayouts/slideLayout63.xml"/><Relationship Id="rId4" Type="http://schemas.openxmlformats.org/officeDocument/2006/relationships/slideLayout" Target="../slideLayouts/slideLayout64.xml"/><Relationship Id="rId5" Type="http://schemas.openxmlformats.org/officeDocument/2006/relationships/slideLayout" Target="../slideLayouts/slideLayout65.xml"/><Relationship Id="rId6" Type="http://schemas.openxmlformats.org/officeDocument/2006/relationships/slideLayout" Target="../slideLayouts/slideLayout66.xml"/><Relationship Id="rId7" Type="http://schemas.openxmlformats.org/officeDocument/2006/relationships/slideLayout" Target="../slideLayouts/slideLayout67.xml"/><Relationship Id="rId8" Type="http://schemas.openxmlformats.org/officeDocument/2006/relationships/slideLayout" Target="../slideLayouts/slideLayout68.xml"/><Relationship Id="rId9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0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4.xml"/><Relationship Id="rId13" Type="http://schemas.openxmlformats.org/officeDocument/2006/relationships/theme" Target="../theme/theme7.xm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2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6.xml"/><Relationship Id="rId13" Type="http://schemas.openxmlformats.org/officeDocument/2006/relationships/theme" Target="../theme/theme8.xm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4.xml"/></Relationships>
</file>

<file path=ppt/slideMasters/_rels/slideMaster9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08.xml"/><Relationship Id="rId13" Type="http://schemas.openxmlformats.org/officeDocument/2006/relationships/theme" Target="../theme/theme9.xml"/><Relationship Id="rId14" Type="http://schemas.openxmlformats.org/officeDocument/2006/relationships/image" Target="../media/image3.jpeg"/><Relationship Id="rId1" Type="http://schemas.openxmlformats.org/officeDocument/2006/relationships/slideLayout" Target="../slideLayouts/slideLayout97.xml"/><Relationship Id="rId2" Type="http://schemas.openxmlformats.org/officeDocument/2006/relationships/slideLayout" Target="../slideLayouts/slideLayout98.xml"/><Relationship Id="rId3" Type="http://schemas.openxmlformats.org/officeDocument/2006/relationships/slideLayout" Target="../slideLayouts/slideLayout99.xml"/><Relationship Id="rId4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3.xml"/><Relationship Id="rId8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3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11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14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18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22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26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CustomShape 1"/>
          <p:cNvSpPr/>
          <p:nvPr/>
        </p:nvSpPr>
        <p:spPr>
          <a:xfrm>
            <a:off x="-9000" y="5213880"/>
            <a:ext cx="8388360" cy="51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This presentation uses a free template provided by FPPT.com</a:t>
            </a:r>
            <a:endParaRPr/>
          </a:p>
          <a:p>
            <a:pPr>
              <a:lnSpc>
                <a:spcPct val="100000"/>
              </a:lnSpc>
            </a:pPr>
            <a:r>
              <a:rPr lang="es-GT" sz="1400" strike="noStrike">
                <a:solidFill>
                  <a:srgbClr val="A6A6A6"/>
                </a:solidFill>
                <a:latin typeface="Calibri"/>
                <a:ea typeface="DejaVu Sans"/>
              </a:rPr>
              <a:t>www.free-power-point-templates.com</a:t>
            </a:r>
            <a:endParaRPr/>
          </a:p>
        </p:txBody>
      </p:sp>
      <p:sp>
        <p:nvSpPr>
          <p:cNvPr id="29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GT" sz="4400">
                <a:latin typeface="Arial"/>
              </a:rPr>
              <a:t>Pulse para editar el formato del texto de título</a:t>
            </a:r>
            <a:endParaRPr/>
          </a:p>
        </p:txBody>
      </p:sp>
      <p:sp>
        <p:nvSpPr>
          <p:cNvPr id="29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GT" sz="3200">
                <a:latin typeface="Arial"/>
              </a:rPr>
              <a:t>Pulse para editar el formato de esquema del texto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GT" sz="2800">
                <a:latin typeface="Arial"/>
              </a:rPr>
              <a:t>Segundo nivel del esquema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GT" sz="2400">
                <a:latin typeface="Arial"/>
              </a:rPr>
              <a:t>Tercer nivel del esquema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GT" sz="2000">
                <a:latin typeface="Arial"/>
              </a:rPr>
              <a:t>Cuarto nivel del esquema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Quinto nivel del esquema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Sexto nivel del esquema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GT" sz="2000">
                <a:latin typeface="Arial"/>
              </a:rPr>
              <a:t>Séptimo nivel del esquema</a:t>
            </a:r>
            <a:endParaRPr/>
          </a:p>
        </p:txBody>
      </p:sp>
      <p:sp>
        <p:nvSpPr>
          <p:cNvPr id="299" name="PlaceHolder 4"/>
          <p:cNvSpPr>
            <a:spLocks noGrp="1"/>
          </p:cNvSpPr>
          <p:nvPr>
            <p:ph type="dt"/>
          </p:nvPr>
        </p:nvSpPr>
        <p:spPr>
          <a:xfrm>
            <a:off x="457200" y="4685760"/>
            <a:ext cx="2130120" cy="35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s-GT" sz="1400">
                <a:latin typeface="Times New Roman"/>
              </a:rPr>
              <a:t>&lt;fecha/hora&gt;</a:t>
            </a:r>
            <a:endParaRPr/>
          </a:p>
        </p:txBody>
      </p:sp>
      <p:sp>
        <p:nvSpPr>
          <p:cNvPr id="300" name="PlaceHolder 5"/>
          <p:cNvSpPr>
            <a:spLocks noGrp="1"/>
          </p:cNvSpPr>
          <p:nvPr>
            <p:ph type="ftr"/>
          </p:nvPr>
        </p:nvSpPr>
        <p:spPr>
          <a:xfrm>
            <a:off x="3126960" y="4685760"/>
            <a:ext cx="2898000" cy="35424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s-GT" sz="1400">
                <a:latin typeface="Times New Roman"/>
              </a:rPr>
              <a:t>&lt;pie de página&gt;</a:t>
            </a:r>
            <a:endParaRPr/>
          </a:p>
        </p:txBody>
      </p:sp>
      <p:sp>
        <p:nvSpPr>
          <p:cNvPr id="301" name="PlaceHolder 6"/>
          <p:cNvSpPr>
            <a:spLocks noGrp="1"/>
          </p:cNvSpPr>
          <p:nvPr>
            <p:ph type="sldNum"/>
          </p:nvPr>
        </p:nvSpPr>
        <p:spPr>
          <a:xfrm>
            <a:off x="6555960" y="4685760"/>
            <a:ext cx="2130120" cy="35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62061641-80A0-4940-AD13-45787D54C5D1}" type="slidenum">
              <a:rPr lang="es-GT" sz="1400">
                <a:latin typeface="Times New Roman"/>
              </a:rPr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8.png"/><Relationship Id="rId3" Type="http://schemas.openxmlformats.org/officeDocument/2006/relationships/hyperlink" Target="https://github.com/llealgt/moview_review_sentiment_prediction_neural_network/blob/master/Sentiment_Classification_Projects.ipynb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hyperlink" Target="https://github.com/llealgt/moview_review_sentiment_prediction_RNN/blob/master/Sentiment_RNN.ipynb" TargetMode="External"/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2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png"/><Relationship Id="rId5" Type="http://schemas.openxmlformats.org/officeDocument/2006/relationships/hyperlink" Target="https://github.com/llealgt/languate_translation_sequence_to_sequence_NN/blob/master/dlnd_language_translation.ipynb" TargetMode="External"/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2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hyperlink" Target="NULL" TargetMode="External"/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7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Relationship Id="rId2" Type="http://schemas.openxmlformats.org/officeDocument/2006/relationships/image" Target="../media/image39.png"/><Relationship Id="rId3" Type="http://schemas.openxmlformats.org/officeDocument/2006/relationships/hyperlink" Target="https://github.com/llealgt/Presentacion_UVG_Semana_de_a_tecnologia_2017/blob/master/product_search_relevance/preprocessing.R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lealgt/Presentacion_UVG_Semana_de_a_tecnologia_2017" TargetMode="External"/><Relationship Id="rId4" Type="http://schemas.openxmlformats.org/officeDocument/2006/relationships/hyperlink" Target="http://devongt.blogspot.com/" TargetMode="External"/><Relationship Id="rId1" Type="http://schemas.openxmlformats.org/officeDocument/2006/relationships/slideLayout" Target="../slideLayouts/slideLayout85.xml"/><Relationship Id="rId2" Type="http://schemas.openxmlformats.org/officeDocument/2006/relationships/hyperlink" Target="mailto:wichofer89@gmail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3.png"/><Relationship Id="rId3" Type="http://schemas.openxmlformats.org/officeDocument/2006/relationships/hyperlink" Target="NULL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CustomShape 1"/>
          <p:cNvSpPr/>
          <p:nvPr/>
        </p:nvSpPr>
        <p:spPr>
          <a:xfrm>
            <a:off x="3528000" y="720000"/>
            <a:ext cx="5326920" cy="86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r>
              <a:rPr lang="es-GT" sz="2800" strike="noStrike">
                <a:solidFill>
                  <a:srgbClr val="FFFFFF"/>
                </a:solidFill>
                <a:latin typeface="Calibri"/>
                <a:ea typeface="DejaVu Sans"/>
              </a:rPr>
              <a:t>Redes Neuronales Recurrentes con memoria para procesamiento de texto natura</a:t>
            </a:r>
            <a:r>
              <a:rPr lang="es-GT" sz="3600" strike="noStrike">
                <a:solidFill>
                  <a:srgbClr val="FFFFFF"/>
                </a:solidFill>
                <a:latin typeface="Calibri"/>
                <a:ea typeface="DejaVu Sans"/>
              </a:rPr>
              <a:t>l</a:t>
            </a:r>
            <a:endParaRPr/>
          </a:p>
          <a:p>
            <a:pPr algn="r">
              <a:lnSpc>
                <a:spcPct val="100000"/>
              </a:lnSpc>
            </a:pPr>
            <a:endParaRPr/>
          </a:p>
        </p:txBody>
      </p:sp>
      <p:sp>
        <p:nvSpPr>
          <p:cNvPr id="342" name="CustomShape 2"/>
          <p:cNvSpPr/>
          <p:nvPr/>
        </p:nvSpPr>
        <p:spPr>
          <a:xfrm>
            <a:off x="3312000" y="2232000"/>
            <a:ext cx="5687280" cy="1101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0000"/>
                </a:solidFill>
                <a:latin typeface="Calibri"/>
                <a:ea typeface="DejaVu Sans"/>
              </a:rPr>
              <a:t>Luis Fernando Leal</a:t>
            </a:r>
            <a:endParaRPr/>
          </a:p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0000"/>
                </a:solidFill>
                <a:latin typeface="Calibri"/>
                <a:ea typeface="DejaVu Sans"/>
              </a:rPr>
              <a:t>Septiembre 2017</a:t>
            </a:r>
            <a:endParaRPr/>
          </a:p>
          <a:p>
            <a:pPr algn="r"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Picture 378"/>
          <p:cNvPicPr/>
          <p:nvPr/>
        </p:nvPicPr>
        <p:blipFill>
          <a:blip r:embed="rId2"/>
          <a:stretch/>
        </p:blipFill>
        <p:spPr>
          <a:xfrm>
            <a:off x="3203577" y="946030"/>
            <a:ext cx="4649506" cy="3206259"/>
          </a:xfrm>
          <a:prstGeom prst="rect">
            <a:avLst/>
          </a:prstGeom>
          <a:ln>
            <a:noFill/>
          </a:ln>
        </p:spPr>
      </p:pic>
      <p:sp>
        <p:nvSpPr>
          <p:cNvPr id="380" name="TextShape 1"/>
          <p:cNvSpPr txBox="1"/>
          <p:nvPr/>
        </p:nvSpPr>
        <p:spPr>
          <a:xfrm>
            <a:off x="2952000" y="432000"/>
            <a:ext cx="528120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GT" dirty="0">
                <a:latin typeface="Arial"/>
              </a:rPr>
              <a:t>Pesos en las conexiones(aprendidos por la red)</a:t>
            </a:r>
            <a:endParaRPr dirty="0"/>
          </a:p>
        </p:txBody>
      </p:sp>
      <p:sp>
        <p:nvSpPr>
          <p:cNvPr id="381" name="TextShape 2"/>
          <p:cNvSpPr txBox="1"/>
          <p:nvPr/>
        </p:nvSpPr>
        <p:spPr>
          <a:xfrm>
            <a:off x="3384000" y="4320000"/>
            <a:ext cx="4849200" cy="426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GT" dirty="0">
                <a:latin typeface="Arial"/>
                <a:hlinkClick r:id="rId3"/>
              </a:rPr>
              <a:t>Ejemplo en Python. Creditos: Luis Leal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CustomShape 1"/>
          <p:cNvSpPr/>
          <p:nvPr/>
        </p:nvSpPr>
        <p:spPr>
          <a:xfrm>
            <a:off x="2329200" y="133200"/>
            <a:ext cx="6670080" cy="3538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ctr">
              <a:lnSpc>
                <a:spcPct val="100000"/>
              </a:lnSpc>
            </a:pPr>
            <a:r>
              <a:rPr lang="es-GT" sz="2400" strike="noStrike">
                <a:solidFill>
                  <a:srgbClr val="000000"/>
                </a:solidFill>
                <a:latin typeface="Arial"/>
                <a:ea typeface="DejaVu Sans"/>
              </a:rPr>
              <a:t>Pero...cuando un ser humano lee,no lo hace palabra por palabra(basado en la existencia de palabras aisladamente) , existen dependencias y contexto en el texto,nuestros pensamientos tienen persistencia,una red simple no puede hacer esto. Alternativas?</a:t>
            </a:r>
            <a:endParaRPr/>
          </a:p>
        </p:txBody>
      </p:sp>
      <p:pic>
        <p:nvPicPr>
          <p:cNvPr id="383" name="Picture 382"/>
          <p:cNvPicPr/>
          <p:nvPr/>
        </p:nvPicPr>
        <p:blipFill>
          <a:blip r:embed="rId2"/>
          <a:stretch/>
        </p:blipFill>
        <p:spPr>
          <a:xfrm>
            <a:off x="4680000" y="3168000"/>
            <a:ext cx="2088000" cy="165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601560" y="4338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strike="noStrike">
                <a:solidFill>
                  <a:srgbClr val="002060"/>
                </a:solidFill>
                <a:latin typeface="Calibri"/>
                <a:ea typeface="DejaVu Sans"/>
              </a:rPr>
              <a:t>Redes recurrentes</a:t>
            </a:r>
            <a:endParaRPr/>
          </a:p>
        </p:txBody>
      </p:sp>
      <p:sp>
        <p:nvSpPr>
          <p:cNvPr id="385" name="CustomShape 2"/>
          <p:cNvSpPr/>
          <p:nvPr/>
        </p:nvSpPr>
        <p:spPr>
          <a:xfrm>
            <a:off x="536760" y="1641240"/>
            <a:ext cx="4038840" cy="47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s-GT" sz="2400" b="1" strike="noStrike">
                <a:solidFill>
                  <a:srgbClr val="000000"/>
                </a:solidFill>
                <a:latin typeface="Calibri"/>
                <a:ea typeface="DejaVu Sans"/>
              </a:rPr>
              <a:t>Características y ventajas</a:t>
            </a:r>
            <a:endParaRPr/>
          </a:p>
        </p:txBody>
      </p:sp>
      <p:sp>
        <p:nvSpPr>
          <p:cNvPr id="386" name="CustomShape 3"/>
          <p:cNvSpPr/>
          <p:nvPr/>
        </p:nvSpPr>
        <p:spPr>
          <a:xfrm>
            <a:off x="536760" y="2113560"/>
            <a:ext cx="4038840" cy="227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Conexiones cíclicas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Mantienen información del pasado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Su salida es función de su entrada actual, y de su pasado</a:t>
            </a:r>
            <a:endParaRPr/>
          </a:p>
        </p:txBody>
      </p:sp>
      <p:pic>
        <p:nvPicPr>
          <p:cNvPr id="387" name="Picture 386"/>
          <p:cNvPicPr/>
          <p:nvPr/>
        </p:nvPicPr>
        <p:blipFill>
          <a:blip r:embed="rId2"/>
          <a:stretch/>
        </p:blipFill>
        <p:spPr>
          <a:xfrm>
            <a:off x="5184000" y="1800000"/>
            <a:ext cx="3672000" cy="1800000"/>
          </a:xfrm>
          <a:prstGeom prst="rect">
            <a:avLst/>
          </a:prstGeom>
          <a:ln>
            <a:noFill/>
          </a:ln>
        </p:spPr>
      </p:pic>
      <p:sp>
        <p:nvSpPr>
          <p:cNvPr id="388" name="TextShape 4"/>
          <p:cNvSpPr txBox="1"/>
          <p:nvPr/>
        </p:nvSpPr>
        <p:spPr>
          <a:xfrm>
            <a:off x="5544000" y="3861720"/>
            <a:ext cx="314964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/>
            <a:r>
              <a:rPr lang="es-GT" dirty="0">
                <a:latin typeface="Arial"/>
              </a:rPr>
              <a:t>Red recurrente. 
Creditos :</a:t>
            </a:r>
            <a:r>
              <a:rPr lang="es-GT" strike="noStrike" dirty="0">
                <a:latin typeface="Arial"/>
              </a:rPr>
              <a:t>Christopher Olah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601560" y="4338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strike="noStrike">
                <a:solidFill>
                  <a:srgbClr val="002060"/>
                </a:solidFill>
                <a:latin typeface="Calibri"/>
                <a:ea typeface="DejaVu Sans"/>
              </a:rPr>
              <a:t>Redes recurrentes</a:t>
            </a:r>
            <a:endParaRPr/>
          </a:p>
        </p:txBody>
      </p:sp>
      <p:sp>
        <p:nvSpPr>
          <p:cNvPr id="390" name="CustomShape 2"/>
          <p:cNvSpPr/>
          <p:nvPr/>
        </p:nvSpPr>
        <p:spPr>
          <a:xfrm>
            <a:off x="536760" y="1641240"/>
            <a:ext cx="4038840" cy="47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1" name="CustomShape 3"/>
          <p:cNvSpPr/>
          <p:nvPr/>
        </p:nvSpPr>
        <p:spPr>
          <a:xfrm>
            <a:off x="4572000" y="1641240"/>
            <a:ext cx="4040280" cy="47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s-GT" sz="2400" b="1" strike="noStrike">
                <a:solidFill>
                  <a:srgbClr val="000000"/>
                </a:solidFill>
                <a:latin typeface="Calibri"/>
                <a:ea typeface="DejaVu Sans"/>
              </a:rPr>
              <a:t>Dificultades</a:t>
            </a:r>
            <a:endParaRPr/>
          </a:p>
        </p:txBody>
      </p:sp>
      <p:sp>
        <p:nvSpPr>
          <p:cNvPr id="392" name="CustomShape 4"/>
          <p:cNvSpPr/>
          <p:nvPr/>
        </p:nvSpPr>
        <p:spPr>
          <a:xfrm>
            <a:off x="4572000" y="2113560"/>
            <a:ext cx="4040280" cy="227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Necesitan mas data para aprender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Mayor dificultad de implementación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Sufren de “Vanishing gradient”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Persisten información a muy  corto plazo</a:t>
            </a:r>
            <a:endParaRPr/>
          </a:p>
        </p:txBody>
      </p:sp>
      <p:pic>
        <p:nvPicPr>
          <p:cNvPr id="393" name="Picture 392"/>
          <p:cNvPicPr/>
          <p:nvPr/>
        </p:nvPicPr>
        <p:blipFill>
          <a:blip r:embed="rId2"/>
          <a:stretch/>
        </p:blipFill>
        <p:spPr>
          <a:xfrm>
            <a:off x="864000" y="1512000"/>
            <a:ext cx="3028680" cy="321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LSTM(Long Short Term Memory)</a:t>
            </a:r>
            <a:endParaRPr/>
          </a:p>
        </p:txBody>
      </p:sp>
      <p:sp>
        <p:nvSpPr>
          <p:cNvPr id="395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96" name="CustomShape 3"/>
          <p:cNvSpPr/>
          <p:nvPr/>
        </p:nvSpPr>
        <p:spPr>
          <a:xfrm>
            <a:off x="2157480" y="1433160"/>
            <a:ext cx="6482160" cy="2022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000" strike="noStrike" dirty="0">
                <a:solidFill>
                  <a:srgbClr val="000000"/>
                </a:solidFill>
                <a:latin typeface="Calibri"/>
                <a:ea typeface="DejaVu Sans"/>
              </a:rPr>
              <a:t>Tipo de red recurrente</a:t>
            </a: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000" strike="noStrike" dirty="0">
                <a:solidFill>
                  <a:srgbClr val="000000"/>
                </a:solidFill>
                <a:latin typeface="Calibri"/>
                <a:ea typeface="DejaVu Sans"/>
              </a:rPr>
              <a:t>Utiliza celdas de memoria</a:t>
            </a:r>
            <a:endParaRPr dirty="0"/>
          </a:p>
          <a:p>
            <a:pPr marL="800100" lvl="1" indent="-342900" algn="just">
              <a:lnSpc>
                <a:spcPct val="100000"/>
              </a:lnSpc>
              <a:buSzPct val="45000"/>
              <a:buFont typeface="Courier New" charset="0"/>
              <a:buChar char="o"/>
            </a:pPr>
            <a:r>
              <a:rPr lang="es-GT" sz="2000" strike="noStrike" dirty="0">
                <a:solidFill>
                  <a:srgbClr val="000000"/>
                </a:solidFill>
                <a:latin typeface="Calibri"/>
                <a:ea typeface="DejaVu Sans"/>
              </a:rPr>
              <a:t>Cada celda tiene un vector de “estado”</a:t>
            </a:r>
            <a:endParaRPr dirty="0"/>
          </a:p>
          <a:p>
            <a:pPr marL="800100" lvl="1" indent="-342900" algn="just">
              <a:lnSpc>
                <a:spcPct val="100000"/>
              </a:lnSpc>
              <a:buSzPct val="45000"/>
              <a:buFont typeface="Courier New" charset="0"/>
              <a:buChar char="o"/>
            </a:pPr>
            <a:r>
              <a:rPr lang="es-GT" sz="2000" strike="noStrike" dirty="0">
                <a:solidFill>
                  <a:srgbClr val="000000"/>
                </a:solidFill>
                <a:latin typeface="Calibri"/>
                <a:ea typeface="DejaVu Sans"/>
              </a:rPr>
              <a:t>El vector de estado es controlado por “puertas” que aprenden que información retener  y cual desechar.</a:t>
            </a: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000" strike="noStrike" dirty="0">
                <a:solidFill>
                  <a:srgbClr val="000000"/>
                </a:solidFill>
                <a:latin typeface="Calibri"/>
                <a:ea typeface="DejaVu Sans"/>
              </a:rPr>
              <a:t>Esto les permite guardar información a largo plazo y usar el vector de estado para manejar contexto y dependencias.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Picture 396"/>
          <p:cNvPicPr/>
          <p:nvPr/>
        </p:nvPicPr>
        <p:blipFill>
          <a:blip r:embed="rId3"/>
          <a:stretch/>
        </p:blipFill>
        <p:spPr>
          <a:xfrm>
            <a:off x="1056600" y="1296000"/>
            <a:ext cx="7019280" cy="2618640"/>
          </a:xfrm>
          <a:prstGeom prst="rect">
            <a:avLst/>
          </a:prstGeom>
          <a:ln>
            <a:noFill/>
          </a:ln>
        </p:spPr>
      </p:pic>
      <p:sp>
        <p:nvSpPr>
          <p:cNvPr id="398" name="CustomShape 1"/>
          <p:cNvSpPr/>
          <p:nvPr/>
        </p:nvSpPr>
        <p:spPr>
          <a:xfrm>
            <a:off x="2016000" y="4005720"/>
            <a:ext cx="6623640" cy="601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trike="noStrike">
                <a:latin typeface="Arial"/>
              </a:rPr>
              <a:t>Red LSTM de 3 pasos – Creditos: Christopher Olah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CustomShape 1"/>
          <p:cNvSpPr/>
          <p:nvPr/>
        </p:nvSpPr>
        <p:spPr>
          <a:xfrm>
            <a:off x="3384000" y="432000"/>
            <a:ext cx="563400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2060"/>
                </a:solidFill>
                <a:latin typeface="Calibri"/>
                <a:ea typeface="DejaVu Sans"/>
              </a:rPr>
              <a:t>Ejemplos aplicados a NLP</a:t>
            </a:r>
            <a:endParaRPr/>
          </a:p>
        </p:txBody>
      </p:sp>
      <p:sp>
        <p:nvSpPr>
          <p:cNvPr id="400" name="CustomShape 2"/>
          <p:cNvSpPr/>
          <p:nvPr/>
        </p:nvSpPr>
        <p:spPr>
          <a:xfrm>
            <a:off x="720000" y="1237680"/>
            <a:ext cx="3977506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trike="noStrike">
                <a:latin typeface="Arial"/>
              </a:rPr>
              <a:t>Análisis de emociones en texto: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80" y="1736040"/>
            <a:ext cx="2422620" cy="282388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8900" y="2455831"/>
            <a:ext cx="5499100" cy="1384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20431" y="4625788"/>
            <a:ext cx="555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4"/>
              </a:rPr>
              <a:t>Ejemplo</a:t>
            </a:r>
            <a:r>
              <a:rPr lang="en-US" dirty="0" smtClean="0">
                <a:hlinkClick r:id="rId4"/>
              </a:rPr>
              <a:t> con Python y </a:t>
            </a:r>
            <a:r>
              <a:rPr lang="en-US" dirty="0" err="1" smtClean="0">
                <a:hlinkClick r:id="rId4"/>
              </a:rPr>
              <a:t>Tensorflow</a:t>
            </a:r>
            <a:r>
              <a:rPr lang="en-US" dirty="0" smtClean="0">
                <a:hlinkClick r:id="rId4"/>
              </a:rPr>
              <a:t>. </a:t>
            </a:r>
            <a:r>
              <a:rPr lang="en-US" dirty="0" err="1" smtClean="0">
                <a:hlinkClick r:id="rId4"/>
              </a:rPr>
              <a:t>Creditos</a:t>
            </a:r>
            <a:r>
              <a:rPr lang="en-US" dirty="0" smtClean="0">
                <a:hlinkClick r:id="rId4"/>
              </a:rPr>
              <a:t>: Luis Leal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CustomShape 1"/>
          <p:cNvSpPr/>
          <p:nvPr/>
        </p:nvSpPr>
        <p:spPr>
          <a:xfrm>
            <a:off x="3384000" y="432000"/>
            <a:ext cx="563400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2060"/>
                </a:solidFill>
                <a:latin typeface="Calibri"/>
                <a:ea typeface="DejaVu Sans"/>
              </a:rPr>
              <a:t>Ejemplos aplicados a NLP</a:t>
            </a:r>
            <a:endParaRPr/>
          </a:p>
        </p:txBody>
      </p:sp>
      <p:sp>
        <p:nvSpPr>
          <p:cNvPr id="402" name="CustomShape 2"/>
          <p:cNvSpPr/>
          <p:nvPr/>
        </p:nvSpPr>
        <p:spPr>
          <a:xfrm>
            <a:off x="719999" y="1237680"/>
            <a:ext cx="5689765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trike="noStrike" dirty="0">
                <a:latin typeface="Arial"/>
              </a:rPr>
              <a:t>Traductor de lenguajes </a:t>
            </a:r>
            <a:r>
              <a:rPr lang="es-GT" strike="noStrike" dirty="0" smtClean="0">
                <a:latin typeface="Arial"/>
              </a:rPr>
              <a:t>usando “seq2seq</a:t>
            </a:r>
            <a:r>
              <a:rPr lang="es-GT" strike="noStrike" dirty="0">
                <a:latin typeface="Arial"/>
              </a:rPr>
              <a:t>”: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1583640"/>
            <a:ext cx="3765176" cy="17130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46" y="3359979"/>
            <a:ext cx="4903694" cy="1362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1208" y="1925458"/>
            <a:ext cx="4046792" cy="102944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35084" y="3549557"/>
            <a:ext cx="3519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hlinkClick r:id="rId5"/>
              </a:rPr>
              <a:t>Código</a:t>
            </a:r>
            <a:r>
              <a:rPr lang="en-US" dirty="0" smtClean="0">
                <a:hlinkClick r:id="rId5"/>
              </a:rPr>
              <a:t> </a:t>
            </a:r>
            <a:r>
              <a:rPr lang="en-US" dirty="0">
                <a:hlinkClick r:id="rId5"/>
              </a:rPr>
              <a:t>t</a:t>
            </a:r>
            <a:r>
              <a:rPr lang="en-US" dirty="0" smtClean="0">
                <a:hlinkClick r:id="rId5"/>
              </a:rPr>
              <a:t>raductor ingles-frances.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3384000" y="432000"/>
            <a:ext cx="563400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2060"/>
                </a:solidFill>
                <a:latin typeface="Calibri"/>
                <a:ea typeface="DejaVu Sans"/>
              </a:rPr>
              <a:t>Ejemplos aplicados a NLP</a:t>
            </a:r>
            <a:endParaRPr/>
          </a:p>
        </p:txBody>
      </p:sp>
      <p:sp>
        <p:nvSpPr>
          <p:cNvPr id="404" name="CustomShape 2"/>
          <p:cNvSpPr/>
          <p:nvPr/>
        </p:nvSpPr>
        <p:spPr>
          <a:xfrm>
            <a:off x="720000" y="1237680"/>
            <a:ext cx="8426520" cy="1625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b="1" strike="noStrike">
                <a:latin typeface="Arial"/>
              </a:rPr>
              <a:t>Modelo generativo</a:t>
            </a:r>
            <a:r>
              <a:rPr lang="es-GT" strike="noStrike">
                <a:latin typeface="Arial"/>
              </a:rPr>
              <a:t>: Hemos visto modelos discriminatorios, un modelo generativo es aquel que en lugar de obtener una clasificación o una representación equivalente de sus datos de entrada, es entrenado para generar por si mismo datos con similitudes a sus datos de entrenamiento.</a:t>
            </a:r>
            <a:endParaRPr/>
          </a:p>
          <a:p>
            <a:r>
              <a:rPr lang="es-GT" b="1" strike="noStrike">
                <a:latin typeface="Arial"/>
              </a:rPr>
              <a:t>Ejemplo: Love-Poe(en desarrollo) </a:t>
            </a:r>
            <a:r>
              <a:rPr lang="es-GT" strike="noStrike">
                <a:latin typeface="Arial"/>
              </a:rPr>
              <a:t>Es un bot que genera literatura de horror</a:t>
            </a:r>
            <a:endParaRPr/>
          </a:p>
          <a:p>
            <a:r>
              <a:rPr lang="es-GT" strike="noStrike">
                <a:latin typeface="Arial"/>
              </a:rPr>
              <a:t>Aprendiendo de 2 conocidos autores Lovecraft y Poe.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142" y="2986705"/>
            <a:ext cx="2683351" cy="2156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CustomShape 1"/>
          <p:cNvSpPr/>
          <p:nvPr/>
        </p:nvSpPr>
        <p:spPr>
          <a:xfrm>
            <a:off x="3384000" y="432000"/>
            <a:ext cx="563400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2060"/>
                </a:solidFill>
                <a:latin typeface="Calibri"/>
                <a:ea typeface="DejaVu Sans"/>
              </a:rPr>
              <a:t>Ejemplos aplicados a NLP</a:t>
            </a:r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65" y="1155875"/>
            <a:ext cx="6813176" cy="7606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65" y="2064765"/>
            <a:ext cx="6777317" cy="7238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99" y="2936869"/>
            <a:ext cx="6994708" cy="6441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3963" y="3580986"/>
            <a:ext cx="2805168" cy="14300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26715" y="4231993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Código</a:t>
            </a:r>
            <a:r>
              <a:rPr lang="en-US" dirty="0" smtClean="0">
                <a:hlinkClick r:id="rId6" invalidUrl="https://github.com/llealgt/RNN_text_generator_example/blob/master/H.P lovecraft text generation.ipynb"/>
              </a:rPr>
              <a:t> en github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56983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ustomShape 1"/>
          <p:cNvSpPr/>
          <p:nvPr/>
        </p:nvSpPr>
        <p:spPr>
          <a:xfrm>
            <a:off x="448920" y="433800"/>
            <a:ext cx="824472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strike="noStrike">
                <a:solidFill>
                  <a:srgbClr val="002060"/>
                </a:solidFill>
                <a:latin typeface="Calibri"/>
                <a:ea typeface="DejaVu Sans"/>
              </a:rPr>
              <a:t>IA,ML,DL</a:t>
            </a:r>
            <a:endParaRPr/>
          </a:p>
        </p:txBody>
      </p:sp>
      <p:sp>
        <p:nvSpPr>
          <p:cNvPr id="344" name="CustomShape 2"/>
          <p:cNvSpPr/>
          <p:nvPr/>
        </p:nvSpPr>
        <p:spPr>
          <a:xfrm>
            <a:off x="448920" y="1350000"/>
            <a:ext cx="8244720" cy="3510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800" strike="noStrike">
                <a:solidFill>
                  <a:srgbClr val="000000"/>
                </a:solidFill>
                <a:latin typeface="Calibri"/>
                <a:ea typeface="DejaVu Sans"/>
              </a:rPr>
              <a:t>Inteligencia Artificial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800" strike="noStrike">
                <a:solidFill>
                  <a:srgbClr val="000000"/>
                </a:solidFill>
                <a:latin typeface="Calibri"/>
                <a:ea typeface="DejaVu Sans"/>
              </a:rPr>
              <a:t>Machine Learning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800" strike="noStrike">
                <a:solidFill>
                  <a:srgbClr val="000000"/>
                </a:solidFill>
                <a:latin typeface="Calibri"/>
                <a:ea typeface="DejaVu Sans"/>
              </a:rPr>
              <a:t>Deep Learning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pic>
        <p:nvPicPr>
          <p:cNvPr id="345" name="Picture 344"/>
          <p:cNvPicPr/>
          <p:nvPr/>
        </p:nvPicPr>
        <p:blipFill>
          <a:blip r:embed="rId2"/>
          <a:stretch/>
        </p:blipFill>
        <p:spPr>
          <a:xfrm rot="21537000">
            <a:off x="4991760" y="1223640"/>
            <a:ext cx="3287880" cy="3312000"/>
          </a:xfrm>
          <a:prstGeom prst="rect">
            <a:avLst/>
          </a:prstGeom>
          <a:ln>
            <a:noFill/>
          </a:ln>
        </p:spPr>
      </p:pic>
      <p:pic>
        <p:nvPicPr>
          <p:cNvPr id="346" name="Picture 345"/>
          <p:cNvPicPr/>
          <p:nvPr/>
        </p:nvPicPr>
        <p:blipFill>
          <a:blip r:embed="rId3"/>
          <a:stretch/>
        </p:blipFill>
        <p:spPr>
          <a:xfrm>
            <a:off x="1080000" y="2808000"/>
            <a:ext cx="2376000" cy="194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3384000" y="432000"/>
            <a:ext cx="563400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2060"/>
                </a:solidFill>
                <a:latin typeface="Calibri"/>
                <a:ea typeface="DejaVu Sans"/>
              </a:rPr>
              <a:t>Ejemplos aplicados a NLP</a:t>
            </a:r>
            <a:endParaRPr/>
          </a:p>
        </p:txBody>
      </p:sp>
      <p:sp>
        <p:nvSpPr>
          <p:cNvPr id="406" name="CustomShape 2"/>
          <p:cNvSpPr/>
          <p:nvPr/>
        </p:nvSpPr>
        <p:spPr>
          <a:xfrm>
            <a:off x="113040" y="1080000"/>
            <a:ext cx="8670600" cy="3859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z="1600" b="1" strike="noStrike" dirty="0">
                <a:latin typeface="Arial"/>
              </a:rPr>
              <a:t>Aplicación en la industria(y relación con business inteligence/data warehousing)</a:t>
            </a:r>
            <a:endParaRPr dirty="0"/>
          </a:p>
          <a:p>
            <a:pPr algn="just">
              <a:lnSpc>
                <a:spcPct val="100000"/>
              </a:lnSpc>
            </a:pPr>
            <a:r>
              <a:rPr lang="es-GT" sz="1600" strike="noStrike" dirty="0">
                <a:latin typeface="Arial"/>
              </a:rPr>
              <a:t> Mes a mes , la empresa envía encuestas  abiertas a nuevos usuarios y estos escriben sus respuestas con texto libre. A la empresa le interesa analizar estas respuestas de una manera estandarizada,pero el texto libre no permite esto. Por lo cual una persona lee encuesta por encuesta y las agrupa para luego generar manualmente un reporte. Problemas?</a:t>
            </a:r>
            <a:endParaRPr dirty="0"/>
          </a:p>
          <a:p>
            <a:pPr algn="just">
              <a:lnSpc>
                <a:spcPct val="100000"/>
              </a:lnSpc>
              <a:buFont typeface="Liberation Serif"/>
              <a:buAutoNum type="arabicParenR"/>
            </a:pPr>
            <a:r>
              <a:rPr lang="es-GT" sz="1600" strike="noStrike" dirty="0">
                <a:latin typeface="Arial"/>
              </a:rPr>
              <a:t>El numero de usuarios nuevos ha incrementado y demanda mucho trabajo.</a:t>
            </a:r>
            <a:endParaRPr dirty="0"/>
          </a:p>
          <a:p>
            <a:pPr algn="just">
              <a:lnSpc>
                <a:spcPct val="100000"/>
              </a:lnSpc>
              <a:buFont typeface="Liberation Serif"/>
              <a:buAutoNum type="arabicParenR"/>
            </a:pPr>
            <a:r>
              <a:rPr lang="es-GT" sz="1600" strike="noStrike" dirty="0">
                <a:latin typeface="Arial"/>
              </a:rPr>
              <a:t>El reporte se genera manualmente por lo cual solo es analizado aisladamente</a:t>
            </a:r>
            <a:endParaRPr dirty="0"/>
          </a:p>
          <a:p>
            <a:pPr algn="just">
              <a:lnSpc>
                <a:spcPct val="100000"/>
              </a:lnSpc>
            </a:pPr>
            <a:endParaRPr dirty="0"/>
          </a:p>
          <a:p>
            <a:pPr algn="just">
              <a:lnSpc>
                <a:spcPct val="100000"/>
              </a:lnSpc>
            </a:pPr>
            <a:r>
              <a:rPr lang="es-GT" sz="1600" strike="noStrike" dirty="0">
                <a:latin typeface="Arial"/>
              </a:rPr>
              <a:t>Solución? </a:t>
            </a:r>
            <a:endParaRPr dirty="0"/>
          </a:p>
          <a:p>
            <a:pPr algn="just">
              <a:lnSpc>
                <a:spcPct val="100000"/>
              </a:lnSpc>
            </a:pPr>
            <a:r>
              <a:rPr lang="es-GT" sz="1600" strike="noStrike" dirty="0">
                <a:latin typeface="Arial"/>
              </a:rPr>
              <a:t>1) Con las encuestas(y reporte) de meses anteriores, entrenamos un bot</a:t>
            </a:r>
            <a:endParaRPr dirty="0"/>
          </a:p>
          <a:p>
            <a:pPr algn="just">
              <a:lnSpc>
                <a:spcPct val="100000"/>
              </a:lnSpc>
            </a:pPr>
            <a:r>
              <a:rPr lang="es-GT" sz="1600" strike="noStrike" dirty="0">
                <a:latin typeface="Arial"/>
              </a:rPr>
              <a:t>utilizando Deep Learning que aprende a realizar la tarea que la persona realiza mes</a:t>
            </a:r>
            <a:endParaRPr dirty="0"/>
          </a:p>
          <a:p>
            <a:pPr algn="just">
              <a:lnSpc>
                <a:spcPct val="100000"/>
              </a:lnSpc>
            </a:pPr>
            <a:r>
              <a:rPr lang="es-GT" sz="1600" strike="noStrike" dirty="0">
                <a:latin typeface="Arial"/>
              </a:rPr>
              <a:t>a mes. </a:t>
            </a:r>
            <a:endParaRPr dirty="0"/>
          </a:p>
          <a:p>
            <a:pPr algn="just">
              <a:lnSpc>
                <a:spcPct val="100000"/>
              </a:lnSpc>
            </a:pPr>
            <a:r>
              <a:rPr lang="es-GT" sz="1600" strike="noStrike" dirty="0">
                <a:latin typeface="Arial"/>
              </a:rPr>
              <a:t>2) Este bot sera integrado a un job de ETL que automáticamente llevará el resultado de una manera estructurada al data warehouse, para posterior análisis y permitir integración con otros datos de interés</a:t>
            </a:r>
            <a:r>
              <a:rPr lang="es-GT" sz="1600" strike="noStrike" dirty="0" smtClean="0">
                <a:latin typeface="Arial"/>
              </a:rPr>
              <a:t>.</a:t>
            </a:r>
            <a:endParaRPr dirty="0"/>
          </a:p>
          <a:p>
            <a:pPr algn="just">
              <a:lnSpc>
                <a:spcPct val="100000"/>
              </a:lnSpc>
            </a:pPr>
            <a:endParaRPr dirty="0"/>
          </a:p>
          <a:p>
            <a:pPr algn="just">
              <a:lnSpc>
                <a:spcPct val="100000"/>
              </a:lnSpc>
            </a:pPr>
            <a:endParaRPr dirty="0"/>
          </a:p>
          <a:p>
            <a:pPr algn="just"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CustomShape 1"/>
          <p:cNvSpPr/>
          <p:nvPr/>
        </p:nvSpPr>
        <p:spPr>
          <a:xfrm>
            <a:off x="3384000" y="432000"/>
            <a:ext cx="5634000" cy="57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s-GT" sz="2800" strike="noStrike">
                <a:solidFill>
                  <a:srgbClr val="002060"/>
                </a:solidFill>
                <a:latin typeface="Calibri"/>
                <a:ea typeface="DejaVu Sans"/>
              </a:rPr>
              <a:t>Ejemplos aplicados a NLP</a:t>
            </a:r>
            <a:endParaRPr/>
          </a:p>
        </p:txBody>
      </p:sp>
      <p:sp>
        <p:nvSpPr>
          <p:cNvPr id="406" name="CustomShape 2"/>
          <p:cNvSpPr/>
          <p:nvPr/>
        </p:nvSpPr>
        <p:spPr>
          <a:xfrm>
            <a:off x="113040" y="1080000"/>
            <a:ext cx="8670600" cy="38595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</a:pPr>
            <a:endParaRPr dirty="0"/>
          </a:p>
          <a:p>
            <a:pPr algn="just">
              <a:lnSpc>
                <a:spcPct val="100000"/>
              </a:lnSpc>
            </a:pPr>
            <a:endParaRPr dirty="0"/>
          </a:p>
          <a:p>
            <a:pPr algn="just">
              <a:lnSpc>
                <a:spcPct val="100000"/>
              </a:lnSpc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718" y="1261126"/>
            <a:ext cx="7512424" cy="269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974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1008000" y="4320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2600" strike="noStrike">
                <a:solidFill>
                  <a:srgbClr val="002060"/>
                </a:solidFill>
                <a:latin typeface="Calibri"/>
                <a:ea typeface="DejaVu Sans"/>
              </a:rPr>
              <a:t>Tips y Técnicas Relacionadas</a:t>
            </a:r>
            <a:endParaRPr/>
          </a:p>
        </p:txBody>
      </p:sp>
      <p:sp>
        <p:nvSpPr>
          <p:cNvPr id="408" name="CustomShape 2"/>
          <p:cNvSpPr/>
          <p:nvPr/>
        </p:nvSpPr>
        <p:spPr>
          <a:xfrm>
            <a:off x="1544760" y="1105200"/>
            <a:ext cx="6158880" cy="47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s-GT" sz="2400" b="1" strike="noStrike">
                <a:solidFill>
                  <a:srgbClr val="000000"/>
                </a:solidFill>
                <a:latin typeface="Calibri"/>
                <a:ea typeface="DejaVu Sans"/>
              </a:rPr>
              <a:t>Word2Vec embeddings</a:t>
            </a:r>
            <a:endParaRPr/>
          </a:p>
        </p:txBody>
      </p:sp>
      <p:sp>
        <p:nvSpPr>
          <p:cNvPr id="409" name="CustomShape 3"/>
          <p:cNvSpPr/>
          <p:nvPr/>
        </p:nvSpPr>
        <p:spPr>
          <a:xfrm>
            <a:off x="352800" y="1656000"/>
            <a:ext cx="8502840" cy="338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750" indent="-285750" algn="just">
              <a:lnSpc>
                <a:spcPct val="100000"/>
              </a:lnSpc>
              <a:buFont typeface="Arial" charset="0"/>
              <a:buChar char="•"/>
            </a:pPr>
            <a:endParaRPr lang="es-GT" strike="noStrike" dirty="0" smtClean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285750" indent="-285750" algn="just">
              <a:buFont typeface="Arial" charset="0"/>
              <a:buChar char="•"/>
            </a:pPr>
            <a:r>
              <a:rPr lang="es-GT" dirty="0">
                <a:solidFill>
                  <a:srgbClr val="000000"/>
                </a:solidFill>
                <a:latin typeface="Calibri"/>
              </a:rPr>
              <a:t>Método de aprendizaje no supervisado(solo necesitamos</a:t>
            </a:r>
            <a:r>
              <a:rPr lang="es-GT" dirty="0" smtClean="0"/>
              <a:t> </a:t>
            </a:r>
            <a:r>
              <a:rPr lang="es-GT" dirty="0" smtClean="0">
                <a:solidFill>
                  <a:srgbClr val="000000"/>
                </a:solidFill>
                <a:latin typeface="Calibri"/>
              </a:rPr>
              <a:t>texto, no parejas &lt;texto,salida&gt; )</a:t>
            </a:r>
            <a:endParaRPr lang="es-GT" dirty="0">
              <a:solidFill>
                <a:srgbClr val="000000"/>
              </a:solidFill>
              <a:latin typeface="Calibri"/>
              <a:ea typeface="DejaVu Sans"/>
            </a:endParaRPr>
          </a:p>
          <a:p>
            <a:pPr marL="285750" indent="-285750" algn="just">
              <a:lnSpc>
                <a:spcPct val="100000"/>
              </a:lnSpc>
              <a:buFont typeface="Arial" charset="0"/>
              <a:buChar char="•"/>
            </a:pPr>
            <a:r>
              <a:rPr lang="es-GT" strike="noStrike" dirty="0" smtClean="0">
                <a:solidFill>
                  <a:srgbClr val="000000"/>
                </a:solidFill>
                <a:latin typeface="Calibri"/>
                <a:ea typeface="DejaVu Sans"/>
              </a:rPr>
              <a:t>Aprende </a:t>
            </a:r>
            <a:r>
              <a:rPr lang="es-GT" strike="noStrike" dirty="0">
                <a:solidFill>
                  <a:srgbClr val="000000"/>
                </a:solidFill>
                <a:latin typeface="Calibri"/>
                <a:ea typeface="DejaVu Sans"/>
              </a:rPr>
              <a:t>representaciones vectoriales de las palabras(el tamaño de los vectores es mucho menor que el tamaño del vocabulario)</a:t>
            </a:r>
            <a:endParaRPr dirty="0"/>
          </a:p>
          <a:p>
            <a:pPr marL="285750" indent="-285750" algn="just">
              <a:lnSpc>
                <a:spcPct val="100000"/>
              </a:lnSpc>
              <a:buFont typeface="Arial" charset="0"/>
              <a:buChar char="•"/>
            </a:pPr>
            <a:r>
              <a:rPr lang="es-GT" strike="noStrike" dirty="0">
                <a:solidFill>
                  <a:srgbClr val="000000"/>
                </a:solidFill>
                <a:latin typeface="Calibri"/>
                <a:ea typeface="DejaVu Sans"/>
              </a:rPr>
              <a:t>Estos vectores no son aleatorios, tienen semántica incrustada(vectores similares,corresponden a palabras similares)</a:t>
            </a:r>
            <a:endParaRPr dirty="0"/>
          </a:p>
          <a:p>
            <a:pPr marL="285750" indent="-285750" algn="just">
              <a:lnSpc>
                <a:spcPct val="100000"/>
              </a:lnSpc>
              <a:buFont typeface="Arial" charset="0"/>
              <a:buChar char="•"/>
            </a:pPr>
            <a:r>
              <a:rPr lang="es-GT" strike="noStrike" dirty="0">
                <a:solidFill>
                  <a:srgbClr val="000000"/>
                </a:solidFill>
                <a:latin typeface="Calibri"/>
                <a:ea typeface="DejaVu Sans"/>
              </a:rPr>
              <a:t>Es posible realizar aritmética y aplicaciones interesantes con los vectores, por ejemplo:</a:t>
            </a:r>
            <a:endParaRPr dirty="0"/>
          </a:p>
          <a:p>
            <a:pPr marL="742950" lvl="1" indent="-285750" algn="just">
              <a:lnSpc>
                <a:spcPct val="100000"/>
              </a:lnSpc>
              <a:buSzPct val="45000"/>
              <a:buFont typeface="Arial" charset="0"/>
              <a:buChar char="•"/>
            </a:pPr>
            <a:r>
              <a:rPr lang="es-GT" strike="noStrike" dirty="0">
                <a:solidFill>
                  <a:srgbClr val="000000"/>
                </a:solidFill>
                <a:latin typeface="Calibri"/>
                <a:ea typeface="DejaVu Sans"/>
              </a:rPr>
              <a:t>Gatito – gato + perro = perrito</a:t>
            </a:r>
            <a:endParaRPr dirty="0"/>
          </a:p>
          <a:p>
            <a:pPr marL="742950" lvl="1" indent="-285750" algn="just">
              <a:lnSpc>
                <a:spcPct val="100000"/>
              </a:lnSpc>
              <a:buSzPct val="45000"/>
              <a:buFont typeface="Arial" charset="0"/>
              <a:buChar char="•"/>
            </a:pPr>
            <a:r>
              <a:rPr lang="es-GT" strike="noStrike" dirty="0">
                <a:solidFill>
                  <a:srgbClr val="000000"/>
                </a:solidFill>
                <a:latin typeface="Calibri"/>
                <a:ea typeface="DejaVu Sans"/>
              </a:rPr>
              <a:t>Rey – hombre + mujer = reina</a:t>
            </a:r>
            <a:r>
              <a:rPr lang="es-GT" sz="2200" strike="noStrike" dirty="0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CustomShape 1"/>
          <p:cNvSpPr/>
          <p:nvPr/>
        </p:nvSpPr>
        <p:spPr>
          <a:xfrm>
            <a:off x="1008000" y="4320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2600" strike="noStrike">
                <a:solidFill>
                  <a:srgbClr val="002060"/>
                </a:solidFill>
                <a:latin typeface="Calibri"/>
                <a:ea typeface="DejaVu Sans"/>
              </a:rPr>
              <a:t>Tips y Técnicas Relacionadas</a:t>
            </a:r>
            <a:endParaRPr/>
          </a:p>
        </p:txBody>
      </p:sp>
      <p:sp>
        <p:nvSpPr>
          <p:cNvPr id="411" name="CustomShape 2"/>
          <p:cNvSpPr/>
          <p:nvPr/>
        </p:nvSpPr>
        <p:spPr>
          <a:xfrm>
            <a:off x="352800" y="1656000"/>
            <a:ext cx="8502840" cy="3383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2200" strike="noStrike">
                <a:solidFill>
                  <a:srgbClr val="000000"/>
                </a:solidFill>
                <a:latin typeface="Calibri"/>
                <a:ea typeface="DejaVu Sans"/>
              </a:rPr>
              <a:t>  </a:t>
            </a:r>
            <a:endParaRPr/>
          </a:p>
        </p:txBody>
      </p:sp>
      <p:pic>
        <p:nvPicPr>
          <p:cNvPr id="412" name="Picture 411"/>
          <p:cNvPicPr/>
          <p:nvPr/>
        </p:nvPicPr>
        <p:blipFill>
          <a:blip r:embed="rId2"/>
          <a:stretch/>
        </p:blipFill>
        <p:spPr>
          <a:xfrm>
            <a:off x="2016000" y="1080000"/>
            <a:ext cx="5039640" cy="3383640"/>
          </a:xfrm>
          <a:prstGeom prst="rect">
            <a:avLst/>
          </a:prstGeom>
          <a:ln>
            <a:noFill/>
          </a:ln>
        </p:spPr>
      </p:pic>
      <p:sp>
        <p:nvSpPr>
          <p:cNvPr id="413" name="CustomShape 3"/>
          <p:cNvSpPr/>
          <p:nvPr/>
        </p:nvSpPr>
        <p:spPr>
          <a:xfrm>
            <a:off x="3312000" y="4608000"/>
            <a:ext cx="3017880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trike="noStrike">
                <a:latin typeface="Arial"/>
              </a:rPr>
              <a:t>Créditos:Chris MacCormick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Picture 413"/>
          <p:cNvPicPr/>
          <p:nvPr/>
        </p:nvPicPr>
        <p:blipFill>
          <a:blip r:embed="rId2"/>
          <a:stretch/>
        </p:blipFill>
        <p:spPr>
          <a:xfrm>
            <a:off x="1944000" y="1152000"/>
            <a:ext cx="5687640" cy="3383640"/>
          </a:xfrm>
          <a:prstGeom prst="rect">
            <a:avLst/>
          </a:prstGeom>
          <a:ln>
            <a:noFill/>
          </a:ln>
        </p:spPr>
      </p:pic>
      <p:sp>
        <p:nvSpPr>
          <p:cNvPr id="415" name="CustomShape 1"/>
          <p:cNvSpPr/>
          <p:nvPr/>
        </p:nvSpPr>
        <p:spPr>
          <a:xfrm>
            <a:off x="2664000" y="4752000"/>
            <a:ext cx="3996776" cy="34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GT" strike="noStrike">
                <a:latin typeface="Arial"/>
              </a:rPr>
              <a:t>Créditos : Google, Tensorflow team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CustomShape 1"/>
          <p:cNvSpPr/>
          <p:nvPr/>
        </p:nvSpPr>
        <p:spPr>
          <a:xfrm>
            <a:off x="601560" y="4338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3600" strike="noStrike">
                <a:solidFill>
                  <a:srgbClr val="002060"/>
                </a:solidFill>
                <a:latin typeface="Calibri"/>
                <a:ea typeface="DejaVu Sans"/>
              </a:rPr>
              <a:t>Word2vec en 2d</a:t>
            </a:r>
            <a:endParaRPr/>
          </a:p>
        </p:txBody>
      </p:sp>
      <p:sp>
        <p:nvSpPr>
          <p:cNvPr id="417" name="CustomShape 2"/>
          <p:cNvSpPr/>
          <p:nvPr/>
        </p:nvSpPr>
        <p:spPr>
          <a:xfrm>
            <a:off x="536760" y="1641240"/>
            <a:ext cx="4038840" cy="47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8" name="CustomShape 3"/>
          <p:cNvSpPr/>
          <p:nvPr/>
        </p:nvSpPr>
        <p:spPr>
          <a:xfrm>
            <a:off x="4572000" y="1641240"/>
            <a:ext cx="4040280" cy="47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19" name="Picture 418"/>
          <p:cNvPicPr/>
          <p:nvPr/>
        </p:nvPicPr>
        <p:blipFill>
          <a:blip r:embed="rId2"/>
          <a:stretch/>
        </p:blipFill>
        <p:spPr>
          <a:xfrm>
            <a:off x="968400" y="1338120"/>
            <a:ext cx="7743600" cy="1037880"/>
          </a:xfrm>
          <a:prstGeom prst="rect">
            <a:avLst/>
          </a:prstGeom>
          <a:ln>
            <a:noFill/>
          </a:ln>
        </p:spPr>
      </p:pic>
      <p:sp>
        <p:nvSpPr>
          <p:cNvPr id="420" name="TextShape 4"/>
          <p:cNvSpPr txBox="1"/>
          <p:nvPr/>
        </p:nvSpPr>
        <p:spPr>
          <a:xfrm>
            <a:off x="1943999" y="4104000"/>
            <a:ext cx="5559459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GT" dirty="0">
                <a:latin typeface="Arial"/>
              </a:rPr>
              <a:t>Ejemplo de wor2vec enbeddings, Credito: Luis Leal</a:t>
            </a:r>
            <a:endParaRPr dirty="0"/>
          </a:p>
        </p:txBody>
      </p:sp>
      <p:pic>
        <p:nvPicPr>
          <p:cNvPr id="421" name="Picture 420"/>
          <p:cNvPicPr/>
          <p:nvPr/>
        </p:nvPicPr>
        <p:blipFill>
          <a:blip r:embed="rId3"/>
          <a:stretch/>
        </p:blipFill>
        <p:spPr>
          <a:xfrm>
            <a:off x="3439440" y="2808000"/>
            <a:ext cx="2104560" cy="103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1008000" y="4320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2600" strike="noStrike">
                <a:solidFill>
                  <a:srgbClr val="002060"/>
                </a:solidFill>
                <a:latin typeface="Calibri"/>
                <a:ea typeface="DejaVu Sans"/>
              </a:rPr>
              <a:t>Tips y Técnicas Relacionadas</a:t>
            </a:r>
            <a:endParaRPr/>
          </a:p>
        </p:txBody>
      </p:sp>
      <p:sp>
        <p:nvSpPr>
          <p:cNvPr id="423" name="CustomShape 2"/>
          <p:cNvSpPr/>
          <p:nvPr/>
        </p:nvSpPr>
        <p:spPr>
          <a:xfrm>
            <a:off x="1544760" y="1105200"/>
            <a:ext cx="6158880" cy="47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s-GT" sz="2400" b="1" strike="noStrike">
                <a:solidFill>
                  <a:srgbClr val="000000"/>
                </a:solidFill>
                <a:latin typeface="Calibri"/>
                <a:ea typeface="DejaVu Sans"/>
              </a:rPr>
              <a:t>Stemming</a:t>
            </a:r>
            <a:endParaRPr/>
          </a:p>
        </p:txBody>
      </p:sp>
      <p:sp>
        <p:nvSpPr>
          <p:cNvPr id="424" name="CustomShape 3"/>
          <p:cNvSpPr/>
          <p:nvPr/>
        </p:nvSpPr>
        <p:spPr>
          <a:xfrm>
            <a:off x="352800" y="1583640"/>
            <a:ext cx="8502840" cy="208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Método para convertir (reducir) palabras derivadas a palabras base.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Por ejemplo: discutiendo, discuten, discute → discutir  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Usar con precaución!  </a:t>
            </a:r>
            <a:r>
              <a:rPr lang="es-GT" sz="1600" b="1" strike="noStrike">
                <a:solidFill>
                  <a:srgbClr val="000000"/>
                </a:solidFill>
                <a:latin typeface="Calibri"/>
                <a:ea typeface="DejaVu Sans"/>
              </a:rPr>
              <a:t> Puede ayudar pero también puede dañar</a:t>
            </a: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endParaRPr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>
                <a:solidFill>
                  <a:srgbClr val="000000"/>
                </a:solidFill>
                <a:latin typeface="Calibri"/>
                <a:ea typeface="DejaVu Sans"/>
              </a:rPr>
              <a:t>Podría confundir un error como “universiod”(la intención era  “universo”) y convertirlo a “universidad”</a:t>
            </a:r>
            <a:endParaRPr/>
          </a:p>
        </p:txBody>
      </p:sp>
      <p:pic>
        <p:nvPicPr>
          <p:cNvPr id="425" name="Picture 424"/>
          <p:cNvPicPr/>
          <p:nvPr/>
        </p:nvPicPr>
        <p:blipFill>
          <a:blip r:embed="rId2"/>
          <a:stretch/>
        </p:blipFill>
        <p:spPr>
          <a:xfrm>
            <a:off x="3139200" y="2395440"/>
            <a:ext cx="3412800" cy="1780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1008000" y="4320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2600" strike="noStrike">
                <a:solidFill>
                  <a:srgbClr val="002060"/>
                </a:solidFill>
                <a:latin typeface="Calibri"/>
                <a:ea typeface="DejaVu Sans"/>
              </a:rPr>
              <a:t>Tips y Técnicas Relacionadas</a:t>
            </a:r>
            <a:endParaRPr/>
          </a:p>
        </p:txBody>
      </p:sp>
      <p:sp>
        <p:nvSpPr>
          <p:cNvPr id="427" name="CustomShape 2"/>
          <p:cNvSpPr/>
          <p:nvPr/>
        </p:nvSpPr>
        <p:spPr>
          <a:xfrm>
            <a:off x="1544760" y="1105200"/>
            <a:ext cx="6158880" cy="47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s-GT" sz="2400" b="1" strike="noStrike">
                <a:solidFill>
                  <a:srgbClr val="000000"/>
                </a:solidFill>
                <a:latin typeface="Calibri"/>
                <a:ea typeface="DejaVu Sans"/>
              </a:rPr>
              <a:t>Otros</a:t>
            </a:r>
            <a:endParaRPr/>
          </a:p>
        </p:txBody>
      </p:sp>
      <p:sp>
        <p:nvSpPr>
          <p:cNvPr id="428" name="CustomShape 3"/>
          <p:cNvSpPr/>
          <p:nvPr/>
        </p:nvSpPr>
        <p:spPr>
          <a:xfrm>
            <a:off x="352800" y="1583640"/>
            <a:ext cx="8502840" cy="208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 dirty="0">
                <a:solidFill>
                  <a:srgbClr val="000000"/>
                </a:solidFill>
                <a:latin typeface="Calibri"/>
                <a:ea typeface="DejaVu Sans"/>
              </a:rPr>
              <a:t>Case standarization: llevar todo a mayúsculas, o todo a minúsculas.</a:t>
            </a: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 dirty="0">
                <a:solidFill>
                  <a:srgbClr val="000000"/>
                </a:solidFill>
                <a:latin typeface="Calibri"/>
                <a:ea typeface="DejaVu Sans"/>
              </a:rPr>
              <a:t>Remover tildes,o bien corregir palabras no tildadas  a su versión correcta con tilde.</a:t>
            </a: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 dirty="0">
                <a:solidFill>
                  <a:srgbClr val="000000"/>
                </a:solidFill>
                <a:latin typeface="Calibri"/>
                <a:ea typeface="DejaVu Sans"/>
              </a:rPr>
              <a:t>Mapear a vocabulario estándar a través de sinónimos,por ejemplo: moto -&gt; motocicleta</a:t>
            </a: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 dirty="0">
                <a:solidFill>
                  <a:srgbClr val="000000"/>
                </a:solidFill>
                <a:latin typeface="Calibri"/>
                <a:ea typeface="DejaVu Sans"/>
              </a:rPr>
              <a:t>Corregir errores de escritura(o bien </a:t>
            </a:r>
            <a:r>
              <a:rPr lang="es-GT" sz="1600" strike="noStrike" dirty="0" smtClean="0">
                <a:solidFill>
                  <a:srgbClr val="000000"/>
                </a:solidFill>
                <a:latin typeface="Calibri"/>
                <a:ea typeface="DejaVu Sans"/>
              </a:rPr>
              <a:t>ignorar la palabra) </a:t>
            </a:r>
            <a:r>
              <a:rPr lang="es-GT" sz="1600" strike="noStrike" dirty="0">
                <a:solidFill>
                  <a:srgbClr val="000000"/>
                </a:solidFill>
                <a:latin typeface="Calibri"/>
                <a:ea typeface="DejaVu Sans"/>
              </a:rPr>
              <a:t>.</a:t>
            </a: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 dirty="0">
                <a:solidFill>
                  <a:srgbClr val="000000"/>
                </a:solidFill>
                <a:latin typeface="Calibri"/>
                <a:ea typeface="DejaVu Sans"/>
              </a:rPr>
              <a:t>Eliminar tanto palabras muy frecuentes, como poco frecuentes.</a:t>
            </a:r>
            <a:endParaRPr dirty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s-GT" sz="1600" strike="noStrike" dirty="0">
                <a:solidFill>
                  <a:srgbClr val="000000"/>
                </a:solidFill>
                <a:latin typeface="Calibri"/>
                <a:ea typeface="DejaVu Sans"/>
              </a:rPr>
              <a:t>La lista es interminable, lo mejor es experimentar ,formular hipótesis y evaluar, data science! </a:t>
            </a:r>
            <a:endParaRPr dirty="0"/>
          </a:p>
        </p:txBody>
      </p:sp>
      <p:pic>
        <p:nvPicPr>
          <p:cNvPr id="429" name="Picture 428"/>
          <p:cNvPicPr/>
          <p:nvPr/>
        </p:nvPicPr>
        <p:blipFill>
          <a:blip r:embed="rId2"/>
          <a:stretch/>
        </p:blipFill>
        <p:spPr>
          <a:xfrm>
            <a:off x="3510353" y="3261896"/>
            <a:ext cx="1904760" cy="142848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765960" y="4690376"/>
            <a:ext cx="527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3"/>
              </a:rPr>
              <a:t>Ejemplo de text preprocessing. Creditos:DevonGT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1008000" y="432000"/>
            <a:ext cx="8092080" cy="60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100000"/>
              </a:lnSpc>
            </a:pPr>
            <a:r>
              <a:rPr lang="es-GT" sz="2600" strike="noStrike" dirty="0" smtClean="0">
                <a:solidFill>
                  <a:srgbClr val="002060"/>
                </a:solidFill>
                <a:latin typeface="Calibri"/>
                <a:ea typeface="DejaVu Sans"/>
              </a:rPr>
              <a:t>Muchas gracias</a:t>
            </a:r>
            <a:endParaRPr dirty="0"/>
          </a:p>
        </p:txBody>
      </p:sp>
      <p:sp>
        <p:nvSpPr>
          <p:cNvPr id="427" name="CustomShape 2"/>
          <p:cNvSpPr/>
          <p:nvPr/>
        </p:nvSpPr>
        <p:spPr>
          <a:xfrm>
            <a:off x="1544760" y="1105200"/>
            <a:ext cx="6158880" cy="478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endParaRPr dirty="0"/>
          </a:p>
        </p:txBody>
      </p:sp>
      <p:sp>
        <p:nvSpPr>
          <p:cNvPr id="428" name="CustomShape 3"/>
          <p:cNvSpPr/>
          <p:nvPr/>
        </p:nvSpPr>
        <p:spPr>
          <a:xfrm>
            <a:off x="352800" y="1583640"/>
            <a:ext cx="8502840" cy="2088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dirty="0" smtClean="0">
                <a:hlinkClick r:id="rId2"/>
              </a:rPr>
              <a:t>wichofer89@gmail.com</a:t>
            </a:r>
            <a:endParaRPr lang="en-US" dirty="0" smtClean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dirty="0" smtClean="0">
                <a:hlinkClick r:id="rId3"/>
              </a:rPr>
              <a:t>https://github.com/llealgt/Presentacion_UVG_Semana_de_a_tecnologia_2017</a:t>
            </a:r>
            <a:endParaRPr lang="en-US" dirty="0" smtClean="0"/>
          </a:p>
          <a:p>
            <a:pPr algn="just">
              <a:lnSpc>
                <a:spcPct val="100000"/>
              </a:lnSpc>
              <a:buFont typeface="Arial"/>
              <a:buChar char="•"/>
            </a:pPr>
            <a:r>
              <a:rPr lang="en-US" dirty="0" smtClean="0">
                <a:hlinkClick r:id="rId4"/>
              </a:rPr>
              <a:t>http://devongt.blogspot.com</a:t>
            </a:r>
            <a:r>
              <a:rPr lang="en-US" smtClean="0">
                <a:hlinkClick r:id="rId4"/>
              </a:rPr>
              <a:t>/</a:t>
            </a:r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742598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Procesamiento de Lenguaje Natural</a:t>
            </a:r>
            <a:endParaRPr/>
          </a:p>
        </p:txBody>
      </p:sp>
      <p:sp>
        <p:nvSpPr>
          <p:cNvPr id="348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400" strike="noStrike">
                <a:solidFill>
                  <a:srgbClr val="000000"/>
                </a:solidFill>
                <a:latin typeface="Calibri"/>
                <a:ea typeface="DejaVu Sans"/>
              </a:rPr>
              <a:t>Chatbots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400" strike="noStrike">
                <a:solidFill>
                  <a:srgbClr val="000000"/>
                </a:solidFill>
                <a:latin typeface="Calibri"/>
                <a:ea typeface="DejaVu Sans"/>
              </a:rPr>
              <a:t>Traductores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400" strike="noStrike">
                <a:solidFill>
                  <a:srgbClr val="000000"/>
                </a:solidFill>
                <a:latin typeface="Calibri"/>
                <a:ea typeface="DejaVu Sans"/>
              </a:rPr>
              <a:t>Deteccion de Spam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400" strike="noStrike">
                <a:solidFill>
                  <a:srgbClr val="000000"/>
                </a:solidFill>
                <a:latin typeface="Calibri"/>
                <a:ea typeface="DejaVu Sans"/>
              </a:rPr>
              <a:t>Analisis de emociones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400" strike="noStrike">
                <a:solidFill>
                  <a:srgbClr val="000000"/>
                </a:solidFill>
                <a:latin typeface="Calibri"/>
                <a:ea typeface="DejaVu Sans"/>
              </a:rPr>
              <a:t>Muchos mas...</a:t>
            </a:r>
            <a:endParaRPr/>
          </a:p>
        </p:txBody>
      </p:sp>
      <p:pic>
        <p:nvPicPr>
          <p:cNvPr id="349" name="Picture 348"/>
          <p:cNvPicPr/>
          <p:nvPr/>
        </p:nvPicPr>
        <p:blipFill>
          <a:blip r:embed="rId2"/>
          <a:stretch/>
        </p:blipFill>
        <p:spPr>
          <a:xfrm>
            <a:off x="6624000" y="1112040"/>
            <a:ext cx="2315520" cy="2343960"/>
          </a:xfrm>
          <a:prstGeom prst="rect">
            <a:avLst/>
          </a:prstGeom>
          <a:ln>
            <a:noFill/>
          </a:ln>
        </p:spPr>
      </p:pic>
      <p:pic>
        <p:nvPicPr>
          <p:cNvPr id="350" name="Picture 349"/>
          <p:cNvPicPr/>
          <p:nvPr/>
        </p:nvPicPr>
        <p:blipFill>
          <a:blip r:embed="rId3"/>
          <a:stretch/>
        </p:blipFill>
        <p:spPr>
          <a:xfrm>
            <a:off x="3024000" y="3096000"/>
            <a:ext cx="2891520" cy="187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Ejemplo: detección de Spam con ML</a:t>
            </a:r>
            <a:endParaRPr/>
          </a:p>
        </p:txBody>
      </p:sp>
      <p:sp>
        <p:nvSpPr>
          <p:cNvPr id="352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200" strike="noStrike" dirty="0">
                <a:solidFill>
                  <a:srgbClr val="000000"/>
                </a:solidFill>
                <a:latin typeface="Calibri"/>
                <a:ea typeface="DejaVu Sans"/>
              </a:rPr>
              <a:t>One-hot encoding: </a:t>
            </a:r>
            <a:r>
              <a:rPr lang="es-GT" sz="2200" strike="noStrike" dirty="0" smtClean="0">
                <a:solidFill>
                  <a:srgbClr val="000000"/>
                </a:solidFill>
                <a:latin typeface="Calibri"/>
                <a:ea typeface="DejaVu Sans"/>
              </a:rPr>
              <a:t>vocabulario</a:t>
            </a:r>
            <a:endParaRPr dirty="0"/>
          </a:p>
        </p:txBody>
      </p:sp>
      <p:pic>
        <p:nvPicPr>
          <p:cNvPr id="353" name="Picture 352"/>
          <p:cNvPicPr/>
          <p:nvPr/>
        </p:nvPicPr>
        <p:blipFill>
          <a:blip r:embed="rId2"/>
          <a:stretch/>
        </p:blipFill>
        <p:spPr>
          <a:xfrm>
            <a:off x="3744000" y="1825200"/>
            <a:ext cx="2592000" cy="982800"/>
          </a:xfrm>
          <a:prstGeom prst="rect">
            <a:avLst/>
          </a:prstGeom>
          <a:ln>
            <a:noFill/>
          </a:ln>
        </p:spPr>
      </p:pic>
      <p:pic>
        <p:nvPicPr>
          <p:cNvPr id="354" name="Picture 353"/>
          <p:cNvPicPr/>
          <p:nvPr/>
        </p:nvPicPr>
        <p:blipFill>
          <a:blip r:embed="rId3"/>
          <a:stretch/>
        </p:blipFill>
        <p:spPr>
          <a:xfrm>
            <a:off x="3240000" y="1512000"/>
            <a:ext cx="4176000" cy="3231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Ejemplo: detección de Spam con ML</a:t>
            </a:r>
            <a:endParaRPr/>
          </a:p>
        </p:txBody>
      </p:sp>
      <p:sp>
        <p:nvSpPr>
          <p:cNvPr id="356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200" strike="noStrike" dirty="0">
                <a:solidFill>
                  <a:srgbClr val="000000"/>
                </a:solidFill>
                <a:latin typeface="Calibri"/>
                <a:ea typeface="DejaVu Sans"/>
              </a:rPr>
              <a:t>Regresión logística: algoritmo de ML</a:t>
            </a:r>
            <a:endParaRPr dirty="0"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s-GT" sz="2200" strike="noStrike" dirty="0">
                <a:solidFill>
                  <a:srgbClr val="000000"/>
                </a:solidFill>
                <a:latin typeface="Calibri"/>
                <a:ea typeface="DejaVu Sans"/>
              </a:rPr>
              <a:t> X = palabras(one-hot encoding)</a:t>
            </a:r>
            <a:endParaRPr dirty="0"/>
          </a:p>
          <a:p>
            <a:pPr lvl="1">
              <a:lnSpc>
                <a:spcPct val="100000"/>
              </a:lnSpc>
              <a:buSzPct val="45000"/>
              <a:buFont typeface="StarSymbol"/>
              <a:buChar char=""/>
            </a:pPr>
            <a:r>
              <a:rPr lang="es-GT" sz="2200" strike="noStrike" dirty="0">
                <a:solidFill>
                  <a:srgbClr val="000000"/>
                </a:solidFill>
                <a:latin typeface="Calibri"/>
                <a:ea typeface="DejaVu Sans"/>
              </a:rPr>
              <a:t> Y = probabilidad de ser spam o </a:t>
            </a:r>
            <a:r>
              <a:rPr lang="es-GT" sz="2200" strike="noStrike" dirty="0" smtClean="0">
                <a:solidFill>
                  <a:srgbClr val="000000"/>
                </a:solidFill>
                <a:latin typeface="Calibri"/>
                <a:ea typeface="DejaVu Sans"/>
              </a:rPr>
              <a:t>no</a:t>
            </a:r>
            <a:r>
              <a:rPr lang="es-GT" dirty="0"/>
              <a:t/>
            </a:r>
            <a:br>
              <a:rPr lang="es-GT" dirty="0"/>
            </a:br>
            <a:r>
              <a:rPr lang="es-GT" dirty="0" smtClean="0"/>
              <a:t/>
            </a:r>
            <a:br>
              <a:rPr lang="es-GT" dirty="0" smtClean="0"/>
            </a:br>
            <a:r>
              <a:rPr lang="es-GT" dirty="0" smtClean="0"/>
              <a:t/>
            </a:r>
            <a:br>
              <a:rPr lang="es-GT" dirty="0" smtClean="0"/>
            </a:br>
            <a:r>
              <a:rPr lang="es-GT" dirty="0" smtClean="0"/>
              <a:t/>
            </a:r>
            <a:br>
              <a:rPr lang="es-GT" dirty="0" smtClean="0"/>
            </a:br>
            <a:endParaRPr dirty="0"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GT" sz="2200" strike="noStrike" dirty="0" smtClean="0">
                <a:solidFill>
                  <a:srgbClr val="000000"/>
                </a:solidFill>
                <a:latin typeface="Calibri"/>
                <a:ea typeface="DejaVu Sans"/>
              </a:rPr>
              <a:t>Dificultades?</a:t>
            </a:r>
            <a:endParaRPr lang="es-GT" dirty="0"/>
          </a:p>
          <a:p>
            <a:pPr lvl="1">
              <a:buFont typeface="Arial"/>
              <a:buChar char="•"/>
            </a:pPr>
            <a:r>
              <a:rPr lang="es-GT" sz="2200" strike="noStrike" dirty="0" smtClean="0">
                <a:solidFill>
                  <a:srgbClr val="000000"/>
                </a:solidFill>
                <a:latin typeface="Calibri"/>
                <a:ea typeface="DejaVu Sans"/>
              </a:rPr>
              <a:t>Vocabulario </a:t>
            </a:r>
            <a:r>
              <a:rPr lang="es-GT" sz="2200" strike="noStrike" dirty="0">
                <a:solidFill>
                  <a:srgbClr val="000000"/>
                </a:solidFill>
                <a:latin typeface="Calibri"/>
                <a:ea typeface="DejaVu Sans"/>
              </a:rPr>
              <a:t>demasiado </a:t>
            </a:r>
            <a:r>
              <a:rPr lang="es-GT" sz="2200" strike="noStrike" dirty="0" smtClean="0">
                <a:solidFill>
                  <a:srgbClr val="000000"/>
                </a:solidFill>
                <a:latin typeface="Calibri"/>
                <a:ea typeface="DejaVu Sans"/>
              </a:rPr>
              <a:t>grande</a:t>
            </a:r>
            <a:endParaRPr lang="es-GT" dirty="0"/>
          </a:p>
          <a:p>
            <a:pPr lvl="1">
              <a:buFont typeface="Arial"/>
              <a:buChar char="•"/>
            </a:pPr>
            <a:r>
              <a:rPr lang="es-GT" sz="2200" strike="noStrike" dirty="0" smtClean="0">
                <a:solidFill>
                  <a:srgbClr val="000000"/>
                </a:solidFill>
                <a:latin typeface="Calibri"/>
                <a:ea typeface="DejaVu Sans"/>
              </a:rPr>
              <a:t>Algoritmo </a:t>
            </a:r>
            <a:r>
              <a:rPr lang="es-GT" sz="2200" strike="noStrike" dirty="0">
                <a:solidFill>
                  <a:srgbClr val="000000"/>
                </a:solidFill>
                <a:latin typeface="Calibri"/>
                <a:ea typeface="DejaVu Sans"/>
              </a:rPr>
              <a:t>lineal</a:t>
            </a:r>
            <a:endParaRPr dirty="0"/>
          </a:p>
        </p:txBody>
      </p:sp>
      <p:pic>
        <p:nvPicPr>
          <p:cNvPr id="357" name="Picture 356"/>
          <p:cNvPicPr/>
          <p:nvPr/>
        </p:nvPicPr>
        <p:blipFill>
          <a:blip r:embed="rId2"/>
          <a:stretch/>
        </p:blipFill>
        <p:spPr>
          <a:xfrm>
            <a:off x="4104000" y="2232000"/>
            <a:ext cx="2592000" cy="98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Lineal vs No Linear</a:t>
            </a:r>
            <a:endParaRPr/>
          </a:p>
        </p:txBody>
      </p:sp>
      <p:sp>
        <p:nvSpPr>
          <p:cNvPr id="359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60" name="Picture 359"/>
          <p:cNvPicPr/>
          <p:nvPr/>
        </p:nvPicPr>
        <p:blipFill>
          <a:blip r:embed="rId2"/>
          <a:stretch/>
        </p:blipFill>
        <p:spPr>
          <a:xfrm>
            <a:off x="2344320" y="1414800"/>
            <a:ext cx="2623680" cy="1897200"/>
          </a:xfrm>
          <a:prstGeom prst="rect">
            <a:avLst/>
          </a:prstGeom>
          <a:ln>
            <a:noFill/>
          </a:ln>
        </p:spPr>
      </p:pic>
      <p:pic>
        <p:nvPicPr>
          <p:cNvPr id="361" name="Picture 360"/>
          <p:cNvPicPr/>
          <p:nvPr/>
        </p:nvPicPr>
        <p:blipFill>
          <a:blip r:embed="rId3"/>
          <a:stretch/>
        </p:blipFill>
        <p:spPr>
          <a:xfrm>
            <a:off x="5904000" y="1368000"/>
            <a:ext cx="2736000" cy="1893240"/>
          </a:xfrm>
          <a:prstGeom prst="rect">
            <a:avLst/>
          </a:prstGeom>
          <a:ln>
            <a:noFill/>
          </a:ln>
        </p:spPr>
      </p:pic>
      <p:sp>
        <p:nvSpPr>
          <p:cNvPr id="362" name="TextShape 3"/>
          <p:cNvSpPr txBox="1"/>
          <p:nvPr/>
        </p:nvSpPr>
        <p:spPr>
          <a:xfrm>
            <a:off x="2410920" y="3456000"/>
            <a:ext cx="2485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GT">
                <a:latin typeface="Arial"/>
              </a:rPr>
              <a:t>Linealmente separable</a:t>
            </a:r>
            <a:endParaRPr/>
          </a:p>
        </p:txBody>
      </p:sp>
      <p:sp>
        <p:nvSpPr>
          <p:cNvPr id="363" name="TextShape 4"/>
          <p:cNvSpPr txBox="1"/>
          <p:nvPr/>
        </p:nvSpPr>
        <p:spPr>
          <a:xfrm>
            <a:off x="5803920" y="3397680"/>
            <a:ext cx="27640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GT">
                <a:latin typeface="Arial"/>
              </a:rPr>
              <a:t>No linealmente separable</a:t>
            </a:r>
            <a:endParaRPr/>
          </a:p>
        </p:txBody>
      </p:sp>
      <p:sp>
        <p:nvSpPr>
          <p:cNvPr id="364" name="TextShape 5"/>
          <p:cNvSpPr txBox="1"/>
          <p:nvPr/>
        </p:nvSpPr>
        <p:spPr>
          <a:xfrm>
            <a:off x="4028266" y="4052340"/>
            <a:ext cx="3157694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GT" dirty="0">
                <a:latin typeface="Arial"/>
              </a:rPr>
              <a:t>Créditos: Luis Serrano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Ejemplo: Análisis de emoción</a:t>
            </a:r>
            <a:endParaRPr/>
          </a:p>
        </p:txBody>
      </p:sp>
      <p:sp>
        <p:nvSpPr>
          <p:cNvPr id="366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TextShape 3"/>
          <p:cNvSpPr txBox="1"/>
          <p:nvPr/>
        </p:nvSpPr>
        <p:spPr>
          <a:xfrm>
            <a:off x="2104920" y="1080000"/>
            <a:ext cx="7015320" cy="2270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marL="285750" indent="-285750">
              <a:buSzPct val="45000"/>
              <a:buFont typeface="Arial" charset="0"/>
              <a:buChar char="•"/>
            </a:pPr>
            <a:r>
              <a:rPr lang="es-GT" sz="1700" dirty="0">
                <a:latin typeface="Arial"/>
              </a:rPr>
              <a:t>Identificar a partir del texto escrito por una persona, sus emociones </a:t>
            </a:r>
            <a:r>
              <a:rPr lang="es-GT" sz="1700" dirty="0" smtClean="0">
                <a:latin typeface="Arial"/>
              </a:rPr>
              <a:t>o actitud</a:t>
            </a:r>
            <a:r>
              <a:rPr lang="es-GT" sz="1700" dirty="0">
                <a:latin typeface="Arial"/>
              </a:rPr>
              <a:t>:</a:t>
            </a:r>
            <a:endParaRPr dirty="0"/>
          </a:p>
          <a:p>
            <a:pPr marL="742950" lvl="1" indent="-285750">
              <a:buSzPct val="45000"/>
              <a:buFont typeface="Arial" charset="0"/>
              <a:buChar char="•"/>
            </a:pPr>
            <a:r>
              <a:rPr lang="es-GT" sz="1700" dirty="0">
                <a:latin typeface="Arial"/>
              </a:rPr>
              <a:t>Comentario positivo vs negativo</a:t>
            </a:r>
            <a:endParaRPr dirty="0"/>
          </a:p>
          <a:p>
            <a:pPr marL="742950" lvl="1" indent="-285750">
              <a:buSzPct val="45000"/>
              <a:buFont typeface="Arial" charset="0"/>
              <a:buChar char="•"/>
            </a:pPr>
            <a:r>
              <a:rPr lang="es-GT" sz="1700" dirty="0">
                <a:latin typeface="Arial"/>
              </a:rPr>
              <a:t>Ofensivo/no ofensivo</a:t>
            </a:r>
            <a:endParaRPr dirty="0"/>
          </a:p>
          <a:p>
            <a:pPr marL="742950" lvl="1" indent="-285750">
              <a:buSzPct val="45000"/>
              <a:buFont typeface="Arial" charset="0"/>
              <a:buChar char="•"/>
            </a:pPr>
            <a:r>
              <a:rPr lang="es-GT" sz="1700" dirty="0">
                <a:latin typeface="Arial"/>
              </a:rPr>
              <a:t>Le agrada/no le agrada</a:t>
            </a:r>
            <a:endParaRPr dirty="0"/>
          </a:p>
          <a:p>
            <a:pPr marL="742950" lvl="1" indent="-285750">
              <a:buSzPct val="45000"/>
              <a:buFont typeface="Arial" charset="0"/>
              <a:buChar char="•"/>
            </a:pPr>
            <a:r>
              <a:rPr lang="es-GT" sz="1700" dirty="0">
                <a:latin typeface="Arial"/>
              </a:rPr>
              <a:t>Triste/feliz</a:t>
            </a:r>
            <a:endParaRPr dirty="0"/>
          </a:p>
          <a:p>
            <a:pPr marL="285750" indent="-285750">
              <a:buSzPct val="45000"/>
              <a:buFont typeface="Arial" charset="0"/>
              <a:buChar char="•"/>
            </a:pPr>
            <a:r>
              <a:rPr lang="es-GT" sz="1700" dirty="0">
                <a:latin typeface="Arial"/>
              </a:rPr>
              <a:t>Cuando escribes un comentario a un producto en Amazon, </a:t>
            </a:r>
            <a:r>
              <a:rPr lang="es-GT" sz="1700" dirty="0" smtClean="0">
                <a:latin typeface="Arial"/>
              </a:rPr>
              <a:t>su sistema </a:t>
            </a:r>
            <a:r>
              <a:rPr lang="es-GT" sz="1700" dirty="0">
                <a:latin typeface="Arial"/>
              </a:rPr>
              <a:t>de IA sabe si tu comentario es positivo o no solo a </a:t>
            </a:r>
            <a:r>
              <a:rPr lang="es-GT" sz="1700" dirty="0" smtClean="0">
                <a:latin typeface="Arial"/>
              </a:rPr>
              <a:t>partir del </a:t>
            </a:r>
            <a:r>
              <a:rPr lang="es-GT" sz="1700" dirty="0">
                <a:latin typeface="Arial"/>
              </a:rPr>
              <a:t>texto.  </a:t>
            </a:r>
            <a:endParaRPr dirty="0"/>
          </a:p>
        </p:txBody>
      </p:sp>
      <p:sp>
        <p:nvSpPr>
          <p:cNvPr id="368" name="TextShape 4"/>
          <p:cNvSpPr txBox="1"/>
          <p:nvPr/>
        </p:nvSpPr>
        <p:spPr>
          <a:xfrm>
            <a:off x="2232000" y="2520000"/>
            <a:ext cx="180720" cy="346320"/>
          </a:xfrm>
          <a:prstGeom prst="rect">
            <a:avLst/>
          </a:prstGeom>
          <a:noFill/>
          <a:ln>
            <a:noFill/>
          </a:ln>
        </p:spPr>
      </p:sp>
      <p:pic>
        <p:nvPicPr>
          <p:cNvPr id="369" name="Picture 368"/>
          <p:cNvPicPr/>
          <p:nvPr/>
        </p:nvPicPr>
        <p:blipFill>
          <a:blip r:embed="rId2"/>
          <a:stretch/>
        </p:blipFill>
        <p:spPr>
          <a:xfrm>
            <a:off x="3672000" y="3168000"/>
            <a:ext cx="4104000" cy="1056960"/>
          </a:xfrm>
          <a:prstGeom prst="rect">
            <a:avLst/>
          </a:prstGeom>
          <a:ln>
            <a:noFill/>
          </a:ln>
        </p:spPr>
      </p:pic>
      <p:sp>
        <p:nvSpPr>
          <p:cNvPr id="370" name="TextShape 5"/>
          <p:cNvSpPr txBox="1"/>
          <p:nvPr/>
        </p:nvSpPr>
        <p:spPr>
          <a:xfrm>
            <a:off x="4320000" y="4304880"/>
            <a:ext cx="3102776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GT">
                <a:latin typeface="Arial"/>
              </a:rPr>
              <a:t>Creditos: Michel Bruley</a:t>
            </a:r>
            <a:endParaRPr/>
          </a:p>
        </p:txBody>
      </p:sp>
      <p:sp>
        <p:nvSpPr>
          <p:cNvPr id="371" name="TextShape 6"/>
          <p:cNvSpPr txBox="1"/>
          <p:nvPr/>
        </p:nvSpPr>
        <p:spPr>
          <a:xfrm>
            <a:off x="3538800" y="4651200"/>
            <a:ext cx="4849200" cy="4266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GT" dirty="0">
                <a:latin typeface="Arial"/>
                <a:hlinkClick r:id="rId3" invalidUrl="https://github.com/llealgt/machine_learning_foundations_case_study_approach/blob/master/My Analyzing products sentiment.ipynb"/>
              </a:rPr>
              <a:t>Ejemplo en Python. Creditos: Luis Leal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GT" sz="3600" strike="noStrike">
                <a:solidFill>
                  <a:srgbClr val="00AACC"/>
                </a:solidFill>
                <a:latin typeface="Calibri"/>
                <a:ea typeface="DejaVu Sans"/>
              </a:rPr>
              <a:t>Deep learning y redes neuronales</a:t>
            </a:r>
            <a:endParaRPr/>
          </a:p>
        </p:txBody>
      </p:sp>
      <p:sp>
        <p:nvSpPr>
          <p:cNvPr id="373" name="CustomShape 2"/>
          <p:cNvSpPr/>
          <p:nvPr/>
        </p:nvSpPr>
        <p:spPr>
          <a:xfrm>
            <a:off x="2281320" y="1044720"/>
            <a:ext cx="6106680" cy="366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342900" indent="-342900">
              <a:lnSpc>
                <a:spcPct val="100000"/>
              </a:lnSpc>
              <a:buSzPct val="45000"/>
              <a:buFont typeface="Arial" charset="0"/>
              <a:buChar char="•"/>
            </a:pPr>
            <a:r>
              <a:rPr lang="es-GT" sz="2400" strike="noStrike" dirty="0">
                <a:solidFill>
                  <a:srgbClr val="000000"/>
                </a:solidFill>
                <a:latin typeface="Calibri"/>
                <a:ea typeface="DejaVu Sans"/>
              </a:rPr>
              <a:t>Pueden representar relaciones semánticas jerárquicas en datos.</a:t>
            </a:r>
            <a:endParaRPr dirty="0"/>
          </a:p>
          <a:p>
            <a:pPr marL="342900" indent="-342900">
              <a:lnSpc>
                <a:spcPct val="100000"/>
              </a:lnSpc>
              <a:buSzPct val="45000"/>
              <a:buFont typeface="Arial" charset="0"/>
              <a:buChar char="•"/>
            </a:pPr>
            <a:r>
              <a:rPr lang="es-GT" sz="2400" strike="noStrike" dirty="0">
                <a:solidFill>
                  <a:srgbClr val="000000"/>
                </a:solidFill>
                <a:latin typeface="Calibri"/>
                <a:ea typeface="DejaVu Sans"/>
              </a:rPr>
              <a:t>Pueden aproximar funciones no lineales complejas.</a:t>
            </a:r>
            <a:endParaRPr dirty="0"/>
          </a:p>
          <a:p>
            <a:pPr>
              <a:lnSpc>
                <a:spcPct val="100000"/>
              </a:lnSpc>
              <a:buSzPct val="45000"/>
              <a:buFont typeface="StarSymbol"/>
              <a:buChar char=""/>
            </a:pPr>
            <a:endParaRPr dirty="0"/>
          </a:p>
        </p:txBody>
      </p:sp>
      <p:pic>
        <p:nvPicPr>
          <p:cNvPr id="374" name="Picture 373"/>
          <p:cNvPicPr/>
          <p:nvPr/>
        </p:nvPicPr>
        <p:blipFill>
          <a:blip r:embed="rId2"/>
          <a:stretch/>
        </p:blipFill>
        <p:spPr>
          <a:xfrm>
            <a:off x="2520000" y="3168000"/>
            <a:ext cx="1800000" cy="1008000"/>
          </a:xfrm>
          <a:prstGeom prst="rect">
            <a:avLst/>
          </a:prstGeom>
          <a:ln>
            <a:noFill/>
          </a:ln>
        </p:spPr>
      </p:pic>
      <p:pic>
        <p:nvPicPr>
          <p:cNvPr id="375" name="Picture 374"/>
          <p:cNvPicPr/>
          <p:nvPr/>
        </p:nvPicPr>
        <p:blipFill>
          <a:blip r:embed="rId3"/>
          <a:stretch/>
        </p:blipFill>
        <p:spPr>
          <a:xfrm>
            <a:off x="5256000" y="2520000"/>
            <a:ext cx="3240000" cy="2350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2281320" y="281160"/>
            <a:ext cx="6106680" cy="571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s-GT" sz="3200" strike="noStrike">
                <a:solidFill>
                  <a:srgbClr val="00AACC"/>
                </a:solidFill>
                <a:latin typeface="Calibri"/>
                <a:ea typeface="DejaVu Sans"/>
              </a:rPr>
              <a:t>Ejemplo:Análisis de emoción con DL</a:t>
            </a:r>
            <a:endParaRPr/>
          </a:p>
        </p:txBody>
      </p:sp>
      <p:pic>
        <p:nvPicPr>
          <p:cNvPr id="377" name="Picture 376"/>
          <p:cNvPicPr/>
          <p:nvPr/>
        </p:nvPicPr>
        <p:blipFill>
          <a:blip r:embed="rId2"/>
          <a:stretch/>
        </p:blipFill>
        <p:spPr>
          <a:xfrm>
            <a:off x="3888000" y="1072800"/>
            <a:ext cx="3528000" cy="2167200"/>
          </a:xfrm>
          <a:prstGeom prst="rect">
            <a:avLst/>
          </a:prstGeom>
          <a:ln>
            <a:noFill/>
          </a:ln>
        </p:spPr>
      </p:pic>
      <p:pic>
        <p:nvPicPr>
          <p:cNvPr id="378" name="Picture 377"/>
          <p:cNvPicPr/>
          <p:nvPr/>
        </p:nvPicPr>
        <p:blipFill>
          <a:blip r:embed="rId3"/>
          <a:stretch/>
        </p:blipFill>
        <p:spPr>
          <a:xfrm>
            <a:off x="4032000" y="3326400"/>
            <a:ext cx="3600000" cy="171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912</Words>
  <Application>Microsoft Macintosh PowerPoint</Application>
  <PresentationFormat>On-screen Show (16:9)</PresentationFormat>
  <Paragraphs>130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28</vt:i4>
      </vt:variant>
    </vt:vector>
  </HeadingPairs>
  <TitlesOfParts>
    <vt:vector size="44" baseType="lpstr">
      <vt:lpstr>Calibri</vt:lpstr>
      <vt:lpstr>Courier New</vt:lpstr>
      <vt:lpstr>DejaVu Sans</vt:lpstr>
      <vt:lpstr>Liberation Serif</vt:lpstr>
      <vt:lpstr>StarSymbol</vt:lpstr>
      <vt:lpstr>Times New Roman</vt:lpstr>
      <vt:lpstr>Arial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33</cp:revision>
  <dcterms:modified xsi:type="dcterms:W3CDTF">2017-09-07T20:28:41Z</dcterms:modified>
</cp:coreProperties>
</file>